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85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1F76988-A86C-4785-A569-9181146E1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A02E6D2-ED19-4F75-9E93-E99116444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4D161CF-BED1-4485-B648-BAC774A9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9CA53B-6544-436A-AB99-FAA61DE20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69ED742-2A15-437A-9726-C51ECE31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228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9691671-6884-4E8B-9B15-6D293F01B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A8054A0-AE7B-4E70-8A70-3DFBC89E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D6D3BC7-1B7C-4C33-B3AD-91916E4A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03F54D6-C2CC-4025-B366-45E04B958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A23ABCF-96CC-4AB0-A3F8-28E3B191F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9909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3697AE-2162-4803-97AF-16EFAA380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54AF94D-15E7-44D3-B956-AEA2AD6AD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A02F9C8-13EF-48CD-AF85-95B66C56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56678F8-CCBB-49E9-BA3B-FB5A8189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B147F0C-CCA6-4C63-BE14-49DAB975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9205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B8C4E6-F371-4D3B-BCF4-8B30F6346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D32360F-0E2C-4105-B5BC-21DA59AB3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1DD6D6B-3A8B-45CF-8AAB-7CDD5F6D5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FE60B0E-2489-454A-B78C-53A3BDC9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8589EB4-3951-40D1-AF0A-AD8A42FA8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5D6C0CD-AF4F-4062-ACAF-9D3A11CA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44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11EEC9-4B81-4433-A282-AD6EFE42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6E0EC7F-EE36-4BBE-AD61-C54AD2A96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951ACAC-CBB4-4F23-8BB1-50AE470BE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A8B08945-6E8F-48FF-92C3-B061BF80D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31A3C497-5934-41E8-8F0E-AB25994F9F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10FCE64-3000-4341-9540-F87748F0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365B2CE-7D41-48C9-B950-76173B6C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FD18E73-C6E0-41C9-BF9E-53451620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046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49B681-1E50-43BB-AAE0-1A50778C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AC500BDF-E3D9-4540-A45D-E1966A9E9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5A7DE86-A900-434A-B2C4-39AA06CE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1B73DBA-8191-4C10-8160-9FCF7740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31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DFD45A4-ECEA-472B-8059-05A776599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6DC6E04-6B26-4A7C-AD56-F602E9A1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5012CCE-48A4-4871-9D43-5E73AC7C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077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876ABC-90BC-484B-81E0-5BA39585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2400A93-2B3D-4565-8D08-7346B2DD6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B1BD998-BD21-4ED0-8F89-12C671DD9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A9C6D31-178E-42BB-946A-75EEFF5F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30351D0-A0BE-4216-8277-46C232E5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D622758-FF51-4541-AD9A-567C5DB9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3721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418B8A-92E5-443F-9CAE-B7F0C448F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4AE2198-F041-40BD-92C2-433FA3E6A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27B9BE4-0F42-4903-A929-A9A6D9C62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B01280C-42F3-412D-B168-71C254F1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9517A51-74CA-4415-935E-3777A93F8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D9B5F96-899E-4A95-9C13-6E4B92EE6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707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FEADA0-722F-4464-AE3E-FEACF4F9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71A5773-11A2-4169-A390-696ED7C80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31F7C60-DBB4-4205-9E71-583E0485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C129963-6C63-4DFE-8EEA-16A72DBF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0242A45-E971-4B17-AC76-65678FAA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198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7108A3C4-78D6-49C4-9AEF-D98AD08434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B23C8B9-2E7A-4CC5-BC67-BA6C1A047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2550E4-4669-462C-B120-5C8B7B76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D56A173-46AD-43D8-AF68-8CF1FAEC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7C96914-6BDF-4AFF-99F2-50D055D0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831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59B394E-0B62-402E-9172-B7B9C596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740FD9E-0BF0-48BF-BCC1-7C6E1A13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4A1F940-0C2D-412C-AE65-8C464D099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760BE-5568-49A2-AA17-165A84FFA830}" type="datetimeFigureOut">
              <a:rPr lang="he-IL" smtClean="0"/>
              <a:t>כ"ח/תמוז/תש"פ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F73B821-D74E-4F6F-9C2D-87A71E60D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8CA8561-6882-4384-B842-9DB120449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F27E5-C933-4DAC-8601-C9AB19FEF0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135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77838"/>
            <a:ext cx="4514849" cy="6022975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3D18AB3E-A529-43C0-A262-6EC3AD9DE39E}"/>
              </a:ext>
            </a:extLst>
          </p:cNvPr>
          <p:cNvSpPr/>
          <p:nvPr/>
        </p:nvSpPr>
        <p:spPr>
          <a:xfrm>
            <a:off x="6615111" y="772059"/>
            <a:ext cx="4757738" cy="4682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hoco" panose="00000400000000000000" pitchFamily="2" charset="-79"/>
              </a:rPr>
              <a:t>תֵּאוּר</a:t>
            </a:r>
            <a:r>
              <a:rPr lang="he-IL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hoco" panose="00000400000000000000" pitchFamily="2" charset="-79"/>
              </a:rPr>
              <a:t> חֵפֶץ (כְּלִי) 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מַהוּ שֶׁם הַחֵפֶץ?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כֵּיצַד מִשְׁתַּמְּשִׁים בּוֹ 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מִי מִשְׁתַּמֵּשׁ בּוֹ?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הֵיכָן מִשְׁתַּמְּשִׁים בּוֹ?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מִמָּה הוּא עָשׂוּי?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מַהוּ צִבְעוֹ?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הַאִם אֶפְשָׁר לִרְכֹּשׁ (לִקְנוֹת) אוֹתוֹ?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לְאֵיזוֹ קְבוּצָה שֶׁל חֲפָצִים הוּא </a:t>
            </a:r>
            <a:r>
              <a:rPr lang="he-IL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מִישְׁתַּיֵּך</a:t>
            </a: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ְ?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592455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(חֵפֶץ לַמִּטְבָּח, חֵפֶץ לַגִּנָּה, חֵפֶץ לְמִשְׂחָק)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7" y="477838"/>
            <a:ext cx="4586288" cy="6022974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542924" y="477838"/>
            <a:ext cx="4586288" cy="4467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dirty="0" err="1">
                <a:effectLst/>
                <a:latin typeface="Arial" panose="020B0604020202020204" pitchFamily="34" charset="0"/>
                <a:cs typeface="Choco" panose="00000400000000000000" pitchFamily="2" charset="-79"/>
              </a:rPr>
              <a:t>תֵּאוּר</a:t>
            </a:r>
            <a:r>
              <a:rPr lang="he-IL" sz="3200" dirty="0">
                <a:effectLst/>
                <a:latin typeface="Arial" panose="020B0604020202020204" pitchFamily="34" charset="0"/>
                <a:cs typeface="Choco" panose="00000400000000000000" pitchFamily="2" charset="-79"/>
              </a:rPr>
              <a:t> מָקוֹם</a:t>
            </a:r>
            <a:endParaRPr lang="he-IL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מַהוּ הַמָּקוֹם הַמְּתֹאָר בַּתְּמוּנָה/בַּסִּפּוּר?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מָה שָׁם הַמָּקוֹם?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אֵיךְ הוּא נִרְאֶה (מָה אַתָּה רוֹאֶה)?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מָה מִתְרַחֵשׁ בַּמָּקוֹם? מִי מִשְׁתַּמֵּשׁ בּוֹ?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הַאִם יָדוּעַ לְךָ עַל מְקוֹמוֹת דּוֹמִים לוֹ?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הַאִם יָדוּעַ לְךָ עַל מַשֶּׁהוּ </a:t>
            </a:r>
            <a:r>
              <a:rPr lang="he-IL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מְיֻחָד</a:t>
            </a: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 שֶׁקָּרָה בּוֹ בֶּעָבָר?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 מָה הַקֶּשֶׁר שֶׁל הַמָּקוֹם לְנוֹשֵׂא הַנִּלְמָד?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62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77838"/>
            <a:ext cx="4514849" cy="6022975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7" y="477838"/>
            <a:ext cx="4586288" cy="6022974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514350" y="761511"/>
            <a:ext cx="4586288" cy="3759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3200" dirty="0">
                <a:effectLst/>
                <a:latin typeface="Arial" panose="020B0604020202020204" pitchFamily="34" charset="0"/>
                <a:cs typeface="Choco" panose="00000400000000000000" pitchFamily="2" charset="-79"/>
              </a:rPr>
              <a:t>שִׁחְזוּר אֵירוּעַ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1</a:t>
            </a:r>
            <a:r>
              <a:rPr lang="he-IL" sz="2000" dirty="0"/>
              <a:t>. מָה קָרָה </a:t>
            </a:r>
            <a:r>
              <a:rPr lang="he-IL" sz="2000" dirty="0" err="1"/>
              <a:t>בָּאֵרוּע</a:t>
            </a:r>
            <a:r>
              <a:rPr lang="he-IL" sz="2000" dirty="0"/>
              <a:t>ַ?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2. מִי הָיָה מְעֹרָב </a:t>
            </a:r>
            <a:r>
              <a:rPr lang="he-IL" sz="2000" dirty="0" err="1"/>
              <a:t>בָּאֵרוּע</a:t>
            </a:r>
            <a:r>
              <a:rPr lang="he-IL" sz="2000" dirty="0"/>
              <a:t>ַ וְהִשְׁתַּתֵּף בּוֹ?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3. הֵיכָן הָיָה </a:t>
            </a:r>
            <a:r>
              <a:rPr lang="he-IL" sz="2000" dirty="0" err="1"/>
              <a:t>הָאֵרוּע</a:t>
            </a:r>
            <a:r>
              <a:rPr lang="he-IL" sz="2000" dirty="0"/>
              <a:t>ַ ?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4. מָתַי הוּא קָרָה?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5. מָה הַסִּבָּה שֶׁגָּרְמָה </a:t>
            </a:r>
            <a:r>
              <a:rPr lang="he-IL" sz="2000" dirty="0" err="1"/>
              <a:t>לָאֵרוּע</a:t>
            </a:r>
            <a:r>
              <a:rPr lang="he-IL" sz="2000" dirty="0"/>
              <a:t>ַ?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6. כֵּיצַד הוּא הִסְתַּיֵּם?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7. מָה דַּעְתְּךָ עַל </a:t>
            </a:r>
            <a:r>
              <a:rPr lang="he-IL" sz="2000" dirty="0" err="1"/>
              <a:t>הָאֵרוּע</a:t>
            </a:r>
            <a:r>
              <a:rPr lang="he-IL" sz="2000" dirty="0"/>
              <a:t>ַ?</a:t>
            </a:r>
            <a:endParaRPr lang="he-IL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10CA6E-59E3-4F28-8E42-5CE7F2D3E13C}"/>
              </a:ext>
            </a:extLst>
          </p:cNvPr>
          <p:cNvSpPr/>
          <p:nvPr/>
        </p:nvSpPr>
        <p:spPr>
          <a:xfrm>
            <a:off x="6672263" y="792289"/>
            <a:ext cx="4700586" cy="4221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 err="1">
                <a:effectLst/>
                <a:latin typeface="Arial" panose="020B0604020202020204" pitchFamily="34" charset="0"/>
                <a:cs typeface="Choco" panose="00000400000000000000" pitchFamily="2" charset="-79"/>
              </a:rPr>
              <a:t>תֵּאוּר</a:t>
            </a:r>
            <a:r>
              <a:rPr lang="he-IL" sz="3200" dirty="0">
                <a:effectLst/>
                <a:latin typeface="Arial" panose="020B0604020202020204" pitchFamily="34" charset="0"/>
                <a:cs typeface="Choco" panose="00000400000000000000" pitchFamily="2" charset="-79"/>
              </a:rPr>
              <a:t> דְּמוּת</a:t>
            </a:r>
            <a:r>
              <a:rPr lang="he-I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מִיהִי הַדְּמוּת הַמְּתֹאֶרֶת כָּאן (בַּסִּפּוּר/בַּתְּמוּנָה)?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מַהִי שְׁמָהּ?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בַּת כַּמָּה הַדְּמוּת לְדַעְתְּךָ?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הֵיכָן הַדְּמוּת מִתְגּוֹרֶרֶת?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מֵהֶן הַתְּכוּנוֹת </a:t>
            </a:r>
            <a:r>
              <a:rPr lang="he-IL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הַמְּיֻחָדוֹת</a:t>
            </a: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 שֶׁלָּהּ?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תֵּאֵר מֶה עָשְׂתָה בְּחַיֶּיהָ?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he-IL" sz="2000" dirty="0">
                <a:latin typeface="Arial" panose="020B0604020202020204" pitchFamily="34" charset="0"/>
                <a:ea typeface="Times New Roman" panose="02020603050405020304" pitchFamily="18" charset="0"/>
              </a:rPr>
              <a:t>הַאִם אַתָּה מִתְחַבֵּר לַדְּמוּת? הֶסְבֵּר לְמָה ?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16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1" y="357188"/>
            <a:ext cx="5886448" cy="6264276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2" y="142875"/>
            <a:ext cx="5886447" cy="6715125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61910" y="414338"/>
            <a:ext cx="5781674" cy="5521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dirty="0"/>
              <a:t> </a:t>
            </a:r>
            <a:r>
              <a:rPr lang="he-IL" sz="2800" dirty="0">
                <a:latin typeface="Arial" panose="020B0604020202020204" pitchFamily="34" charset="0"/>
                <a:cs typeface="Choco" panose="00000400000000000000" pitchFamily="2" charset="-79"/>
              </a:rPr>
              <a:t>הַשְׁוֵוה בֵּין שְׁנֵי עֲצָמִים </a:t>
            </a:r>
          </a:p>
          <a:p>
            <a:pPr algn="ctr"/>
            <a:r>
              <a:rPr lang="he-IL" sz="2800" dirty="0">
                <a:latin typeface="Arial" panose="020B0604020202020204" pitchFamily="34" charset="0"/>
                <a:cs typeface="Choco" panose="00000400000000000000" pitchFamily="2" charset="-79"/>
              </a:rPr>
              <a:t>מֵאוֹתָהּ הַמִּשְׁפָּחָה (לְמָשָׁל, שְׁנֵי פּירוֹת)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1. הִתְבּוֹנֵן בִּשְׁנֵי הַפֵּירוֹת שֶׁלְּפָנֶיךָ </a:t>
            </a:r>
          </a:p>
          <a:p>
            <a:pPr>
              <a:lnSpc>
                <a:spcPct val="150000"/>
              </a:lnSpc>
            </a:pPr>
            <a:r>
              <a:rPr lang="he-IL" sz="2000" dirty="0" err="1"/>
              <a:t>הַשְׁוֵה</a:t>
            </a:r>
            <a:r>
              <a:rPr lang="he-IL" sz="2000" dirty="0"/>
              <a:t> בֵּין צוּרָתָם הַחִיצוֹנִית (עֲגֻלִּים, אֲרוּכִים, שְׁטוּחִים וְכוּ')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2. </a:t>
            </a:r>
            <a:r>
              <a:rPr lang="he-IL" sz="2000" dirty="0" err="1"/>
              <a:t>הַשְׁוֵה</a:t>
            </a:r>
            <a:r>
              <a:rPr lang="he-IL" sz="2000" dirty="0"/>
              <a:t> בֵּין הַמִּבְנֶה הַפְּנִימִי שֶׁלָּהֶם (בַּעֲלֵי חַרְצַנִּים, פְּלָחִים, וְכוּ')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3. הַשְׁוֵוה בֵּין הַטַּעַם שֶׁלָּהֶם (חָמוּץ, מָתוֹק, טָעִים, לֹא טָעִים)                          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4. מַהֵם שְׁמוֹתֵיהֶם שֶׁל פֵּירוֹת אֵלּוּ?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5. מָה הַקֶּשֶׁר בֵּין הַשֵּׁמוֹת (אוֹ בֵּין הַפֵּרוֹת)? (פֵּרוֹת הָדָר, פֵּרוֹת קַיִץ)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6.הַאִם אַתְּ/ה אוֹהֵב/ת לֶאֱכֹול פֵּרוֹת?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7. הַאִם יָדוּעַ לְך מַדּוּעַ חָשׁוּב לֶאֱכֹול פֵּרוֹת?</a:t>
            </a:r>
            <a:endParaRPr lang="en-US" sz="2000"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10CA6E-59E3-4F28-8E42-5CE7F2D3E13C}"/>
              </a:ext>
            </a:extLst>
          </p:cNvPr>
          <p:cNvSpPr/>
          <p:nvPr/>
        </p:nvSpPr>
        <p:spPr>
          <a:xfrm>
            <a:off x="5915025" y="892302"/>
            <a:ext cx="6143624" cy="4228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תַּבְנִית מִשְׁפְּחוֹת מִלִּים מֵאוֹתוֹ הַשֹּׁורֶשׁ </a:t>
            </a:r>
            <a:r>
              <a:rPr lang="he-IL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e-IL" sz="2000" dirty="0"/>
              <a:t>1. לְפָנֶיךָ מִלָּה חֲדָשָׁה. 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    אַחַת הַדְּרָכִים לְהָבִין מִלָּה חֲדָשָׁה הִיא לִמְצֹוא אֶת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  "בְּנֵי מִשְׁפַּחְתָּהּ" הַמִּתְבַּסְּסִים עַל אוֹתוֹ הַשֹּׁורֶשׁ.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3. תְּחִלָּה יֵשׁ לְאַתֵּר אֶת הַשֹּׁורֶשׁ שֶׁל הַמִּלָּה, לְסַמֵּן אוֹתוֹ בְּצֶבַע וְלִכְתֹּב אוֹתוֹ.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4. חַפֵּשׂ בַּמִּלּוֹן מִלִּים מֵאוֹתוֹ שֹׁורֶשׁ וְכְּתוֹב אוֹתָן אוֹ הוֹסֵף מִלִּים שֶׁאַתָּה מַכִּיר מֵאוֹתָהּ מִשְׁפָּחָה.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5. חַבֵּר מִשְׁפָּטִים מִן הַמִּלִּים שֶׁמָּצָאת מֵאוֹתָהּ מִשְׁפָּחָה.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274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57176"/>
            <a:ext cx="4819650" cy="6243638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" y="82550"/>
            <a:ext cx="5907881" cy="6775450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373856" y="201912"/>
            <a:ext cx="5057776" cy="6536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 err="1">
                <a:latin typeface="Arial" panose="020B0604020202020204" pitchFamily="34" charset="0"/>
                <a:cs typeface="Choco" panose="00000400000000000000" pitchFamily="2" charset="-79"/>
              </a:rPr>
              <a:t>תֵּאוּר</a:t>
            </a:r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 דְּמוּת </a:t>
            </a:r>
            <a:r>
              <a:rPr lang="he-IL" sz="3200" dirty="0" err="1">
                <a:latin typeface="Arial" panose="020B0604020202020204" pitchFamily="34" charset="0"/>
                <a:cs typeface="Choco" panose="00000400000000000000" pitchFamily="2" charset="-79"/>
              </a:rPr>
              <a:t>תנ"כית</a:t>
            </a:r>
            <a:endParaRPr lang="he-IL" sz="3200" dirty="0">
              <a:latin typeface="Arial" panose="020B0604020202020204" pitchFamily="34" charset="0"/>
              <a:cs typeface="Choco" panose="00000400000000000000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2000" dirty="0"/>
              <a:t>1. מִי הָאִישׁ? (שְׁמוֹ)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2. אֵיפֹה הַדְמוּת חַיָה? (אֶרֶץ, מָקוֹם)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3. מָה הָיָה תַּפְקִידוֹ שֶׁל הַדְּמוּת? 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4. אֵיךְ הִשְׁפִּיעַ עַל סְבִיבָתוֹ / בְּמָה תָּרַם?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5. מָה הֵן תְּכוּנוֹתָיו הַבּוֹלְטוֹת? ( בַּעַל יְכֹולֶת מַנְהִיגוֹת, חָרוּץ, עַצְלָן, יָפֶה תֹּואַר).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6. אֵיךְ הִתְיַיחֲסוּ אֶל הַדְּמוּת הָאֲנָשִׁים בִּסְבִיבָתוֹ?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7. הָאֵם הִשִּׂיג אֶת מַטְּרוֹתָיו?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8. אֵיךְ הַדְּמוּת הִשִּׂיגָה אֶת מַטְּרוֹתֶיהָ?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9.הַאִם הַדְּמוּת קִיְּמָה אֶת חֻקֵּי הַתּוֹרָה?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10. מָה דַּעְתְּךָ עַל הַדְּמוּת?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11. צִיֵּן דָּבָר אֶחָד שֶׁהִרְשִׁים אוֹתְךָ – תְּכוּנָה שֶׁהָיִיתָ מַאֲמָץ לְעַצְמְךָ.</a:t>
            </a:r>
            <a:endParaRPr lang="en-US" sz="2000"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10CA6E-59E3-4F28-8E42-5CE7F2D3E13C}"/>
              </a:ext>
            </a:extLst>
          </p:cNvPr>
          <p:cNvSpPr/>
          <p:nvPr/>
        </p:nvSpPr>
        <p:spPr>
          <a:xfrm>
            <a:off x="6791327" y="477838"/>
            <a:ext cx="4700586" cy="4043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בְּעָיָה </a:t>
            </a:r>
            <a:r>
              <a:rPr lang="he-IL" sz="3200" dirty="0" err="1">
                <a:latin typeface="Arial" panose="020B0604020202020204" pitchFamily="34" charset="0"/>
                <a:cs typeface="Choco" panose="00000400000000000000" pitchFamily="2" charset="-79"/>
              </a:rPr>
              <a:t>מִלּוּלִית</a:t>
            </a:r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 (חֶשְׁבּוֹן)</a:t>
            </a:r>
            <a:r>
              <a:rPr lang="he-IL" dirty="0"/>
              <a:t> </a:t>
            </a:r>
            <a:endParaRPr lang="en-US" dirty="0"/>
          </a:p>
          <a:p>
            <a:r>
              <a:rPr lang="en-US" dirty="0"/>
              <a:t> 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1. קָרָא אֶת הַבְּעָיָה </a:t>
            </a:r>
            <a:r>
              <a:rPr lang="he-IL" sz="2000" dirty="0" err="1"/>
              <a:t>הַמִּלּוּלִית</a:t>
            </a:r>
            <a:r>
              <a:rPr lang="he-IL" sz="2000" dirty="0"/>
              <a:t> עַד סוּפָה.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2. מָתַח קַו מִתַּחַת לְמִשְׁפַּט הַשְּׁאֵלָה.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3. הֶקֵּף אֶת הַנְּתוּנִים הַמִּסְפָּרַיִם.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4. חַפֵּשׂ אֶת הַמִּלִּים הָרוֹמְזוֹת </a:t>
            </a:r>
            <a:r>
              <a:rPr lang="he-IL" sz="2000" dirty="0" err="1"/>
              <a:t>לִפְעֻלַּת</a:t>
            </a:r>
            <a:r>
              <a:rPr lang="he-IL" sz="2000" dirty="0"/>
              <a:t> הַחֶשְׁבּוֹן 5. הַמַּתְאִימָה לְפִתְרוֹן הַבְּעָיָה.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6. כָּתוּב תַּרְגִּיל מַתְאִים לַבְּעָיָה.</a:t>
            </a:r>
          </a:p>
          <a:p>
            <a:pPr>
              <a:lnSpc>
                <a:spcPct val="150000"/>
              </a:lnSpc>
            </a:pPr>
            <a:r>
              <a:rPr lang="he-IL" sz="2000" dirty="0"/>
              <a:t>7. כָּתוּב תְּשׁוּבָה מְלֵאָה.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7611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57176"/>
            <a:ext cx="4819650" cy="6243638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" y="82550"/>
            <a:ext cx="5907881" cy="6775450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373856" y="201912"/>
            <a:ext cx="5057776" cy="552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 err="1">
                <a:latin typeface="Arial" panose="020B0604020202020204" pitchFamily="34" charset="0"/>
                <a:cs typeface="Choco" panose="00000400000000000000" pitchFamily="2" charset="-79"/>
              </a:rPr>
              <a:t>חִפּוּש</a:t>
            </a:r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ׂ מִילָה בַּמִּילּוֹן</a:t>
            </a:r>
          </a:p>
          <a:p>
            <a:r>
              <a:rPr lang="he-IL" b="1" dirty="0"/>
              <a:t>סדר הא'-ב':</a:t>
            </a:r>
            <a:endParaRPr lang="en-US" dirty="0"/>
          </a:p>
          <a:p>
            <a:r>
              <a:rPr lang="he-IL" dirty="0"/>
              <a:t>א, ב, ג, ד, ה, ו, ז, ח, ט, י, כ, ל, מ, נ, ס, ע, פ, צ, ק, ר, ש, ת.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he-IL" dirty="0"/>
              <a:t>1. קַח מִילּוֹן.</a:t>
            </a:r>
          </a:p>
          <a:p>
            <a:pPr>
              <a:lnSpc>
                <a:spcPct val="150000"/>
              </a:lnSpc>
            </a:pPr>
            <a:r>
              <a:rPr lang="he-IL" dirty="0"/>
              <a:t>2. פָּתַח אֶת הַמִּלּוֹן בָּאוֹת בָּהּ מַתְחִילָה </a:t>
            </a:r>
            <a:r>
              <a:rPr lang="he-IL" dirty="0" err="1"/>
              <a:t>הַמִּלּיָה</a:t>
            </a:r>
            <a:r>
              <a:rPr lang="he-IL" dirty="0"/>
              <a:t>. (אֶפְשָׁר </a:t>
            </a:r>
            <a:r>
              <a:rPr lang="he-IL" dirty="0" err="1"/>
              <a:t>לְהֵעָזֵר</a:t>
            </a:r>
            <a:r>
              <a:rPr lang="he-IL" dirty="0"/>
              <a:t> בְּסֵדֶר הָאוֹתִיּוֹת שֶׁלְּמַעְלָה).</a:t>
            </a:r>
          </a:p>
          <a:p>
            <a:pPr>
              <a:lnSpc>
                <a:spcPct val="150000"/>
              </a:lnSpc>
            </a:pPr>
            <a:r>
              <a:rPr lang="he-IL" dirty="0"/>
              <a:t>3. חַפֵּשׂ אֶת הָאוֹת הַשְּׁנִיָּיה שֶׁל </a:t>
            </a:r>
            <a:r>
              <a:rPr lang="he-IL" dirty="0" err="1"/>
              <a:t>הַמִּליָּה</a:t>
            </a:r>
            <a:r>
              <a:rPr lang="he-IL" dirty="0"/>
              <a:t> לְפִי סֵדֶר </a:t>
            </a:r>
            <a:br>
              <a:rPr lang="he-IL" dirty="0"/>
            </a:br>
            <a:r>
              <a:rPr lang="he-IL" dirty="0"/>
              <a:t>הָא'-ב' וּבְרֶצֶף לֵאוּת הָרִאשׁוֹנָה.</a:t>
            </a:r>
          </a:p>
          <a:p>
            <a:pPr>
              <a:lnSpc>
                <a:spcPct val="150000"/>
              </a:lnSpc>
            </a:pPr>
            <a:r>
              <a:rPr lang="he-IL" dirty="0"/>
              <a:t>4. חַפֵּשׂ אֶת הָאוֹת הַשְּׁלִישִׁית שֶׁל הַמִּילָּה וּבְּרֶצֶף לִשְׁתֵּי הָאוֹתִיּוֹת הַקּוֹדְמוֹת.</a:t>
            </a:r>
          </a:p>
          <a:p>
            <a:pPr>
              <a:lnSpc>
                <a:spcPct val="150000"/>
              </a:lnSpc>
            </a:pPr>
            <a:r>
              <a:rPr lang="he-IL" dirty="0"/>
              <a:t>5. הֶמְשֵׁךְ בְּחִיפּוּשׂ הַמִּילָּה עַד מְצִיאַת הַמִּלָּה בַּמִּלּוֹן.</a:t>
            </a:r>
          </a:p>
          <a:p>
            <a:pPr>
              <a:lnSpc>
                <a:spcPct val="150000"/>
              </a:lnSpc>
            </a:pPr>
            <a:r>
              <a:rPr lang="he-IL" dirty="0"/>
              <a:t>6. קָרָא אֶת פֵּרוּשֵׁי הַמִּילָּה.</a:t>
            </a:r>
          </a:p>
          <a:p>
            <a:pPr>
              <a:lnSpc>
                <a:spcPct val="150000"/>
              </a:lnSpc>
            </a:pPr>
            <a:r>
              <a:rPr lang="he-IL" dirty="0"/>
              <a:t>7. בָּחַר אֶת הַפֵּרוּשׁ הַמַּתְאִים לַהֶקְשֵׁר שֶׁל הַמִּלָּה בַּסִּפּוּר.</a:t>
            </a:r>
            <a:endParaRPr lang="en-US"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10CA6E-59E3-4F28-8E42-5CE7F2D3E13C}"/>
              </a:ext>
            </a:extLst>
          </p:cNvPr>
          <p:cNvSpPr/>
          <p:nvPr/>
        </p:nvSpPr>
        <p:spPr>
          <a:xfrm>
            <a:off x="6791327" y="477838"/>
            <a:ext cx="4700586" cy="3725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דּוּ"חַ קְרִיאָה עַל סִפּוּר</a:t>
            </a:r>
            <a:r>
              <a:rPr lang="he-IL" dirty="0"/>
              <a:t> </a:t>
            </a:r>
            <a:endParaRPr lang="en-US" dirty="0"/>
          </a:p>
          <a:p>
            <a:r>
              <a:rPr lang="en-US" dirty="0"/>
              <a:t> 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1. שֵׁם הַסֵּפֶר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2. שֵׁם הַסּוֹפֵר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3. שֵׁם הַמְּאַיֵּר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4. מִיהֵם הַדְּמוּיוֹת הַחֲשׁוּבוֹת?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5. מָה מְקוֹם הַהִתְרַחֲשׁוּת?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6. בָּחַר דְּמוּת אַחַת מֵהַסִּפּוּר וְסַפֵּר מָה קָרָה לָהּ </a:t>
            </a:r>
            <a:r>
              <a:rPr lang="he-IL" dirty="0" err="1"/>
              <a:t>בִּתְחִלַּת</a:t>
            </a:r>
            <a:r>
              <a:rPr lang="he-IL" dirty="0"/>
              <a:t> הַסִּפּוּר, בְּמַהֲלַךְ הַסִּפּוּר וּבְסוֹפוֹ!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7947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218" y="14288"/>
            <a:ext cx="5488781" cy="6843712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" y="82550"/>
            <a:ext cx="5907881" cy="6775450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373856" y="201912"/>
            <a:ext cx="5057776" cy="4771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אַסְטְרָטֶגְיוֹת לְמִידָה–</a:t>
            </a:r>
            <a:r>
              <a:rPr lang="he-IL" sz="3200" dirty="0" err="1">
                <a:latin typeface="Arial" panose="020B0604020202020204" pitchFamily="34" charset="0"/>
                <a:cs typeface="Choco" panose="00000400000000000000" pitchFamily="2" charset="-79"/>
              </a:rPr>
              <a:t>חִפּוּש</a:t>
            </a:r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ׂ תְּשׁוּבוֹת מִטֵּקְסְט</a:t>
            </a:r>
            <a:r>
              <a:rPr lang="he-IL" dirty="0"/>
              <a:t> 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he-IL" dirty="0"/>
              <a:t>1. סַמֵן (בְּטוּשׁ זֹהַר) אֶת מִלּוֹת הַשְּׁאֵלָה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2. מִקּוּד הַמֵּידָע הַדָּרוּשׁ:</a:t>
            </a:r>
            <a:br>
              <a:rPr lang="he-IL" dirty="0"/>
            </a:br>
            <a:r>
              <a:rPr lang="he-IL" dirty="0"/>
              <a:t>* דְּמוּת    * מָקוֹם    *זְמַן    *סִיבָּה</a:t>
            </a:r>
            <a:br>
              <a:rPr lang="he-IL" dirty="0"/>
            </a:br>
            <a:r>
              <a:rPr lang="he-IL" dirty="0"/>
              <a:t>    *תּוֹצָאָה    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3.  חֲלֻקַּת הַטֵּקְסְט לַפִּסְקָאוֹת וּמִסְפּוּרָן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 4. קָרָא אֶת הַטֵּקְסְט 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5. זֵהָה אֶת הַפִּסְקָה שֶׁבָּהּ נִמְצֵאת הַתְּשׁוּבָה לַשְּׁאֵלָה. </a:t>
            </a:r>
          </a:p>
          <a:p>
            <a:pPr lvl="0">
              <a:lnSpc>
                <a:spcPct val="150000"/>
              </a:lnSpc>
            </a:pPr>
            <a:r>
              <a:rPr lang="he-IL" dirty="0"/>
              <a:t>6. סַמָּן בַּפִּסְקָה (בְּטוּשׁ זֹהַר) אֶת  הַתְּשׁוּבָה הַמַּתְאִימָה לַשְּׁאֵלָה.</a:t>
            </a:r>
            <a:endParaRPr lang="en-US"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10CA6E-59E3-4F28-8E42-5CE7F2D3E13C}"/>
              </a:ext>
            </a:extLst>
          </p:cNvPr>
          <p:cNvSpPr/>
          <p:nvPr/>
        </p:nvSpPr>
        <p:spPr>
          <a:xfrm>
            <a:off x="6987779" y="63500"/>
            <a:ext cx="4700586" cy="6433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אַסְטְרָטֶגְיוֹת לְמִידָה– חִיפּוּש פְּרָטִים מִטֵּקְסְט</a:t>
            </a:r>
          </a:p>
          <a:p>
            <a:pPr>
              <a:lnSpc>
                <a:spcPct val="150000"/>
              </a:lnSpc>
            </a:pPr>
            <a:r>
              <a:rPr lang="he-IL" dirty="0"/>
              <a:t>1.קָרָא אֶת כּוֹתֶרֶת הַסִּפּוּר. </a:t>
            </a:r>
          </a:p>
          <a:p>
            <a:pPr>
              <a:lnSpc>
                <a:spcPct val="150000"/>
              </a:lnSpc>
            </a:pPr>
            <a:r>
              <a:rPr lang="he-IL" dirty="0"/>
              <a:t>2. כָּתוּב תְּעוּדַת זֶהוּת לַסִּפּוּר:</a:t>
            </a:r>
          </a:p>
          <a:p>
            <a:pPr>
              <a:lnSpc>
                <a:spcPct val="150000"/>
              </a:lnSpc>
            </a:pPr>
            <a:r>
              <a:rPr lang="he-IL" dirty="0"/>
              <a:t> שָׁם הַסִּפּוּר:_____________</a:t>
            </a:r>
          </a:p>
          <a:p>
            <a:pPr>
              <a:lnSpc>
                <a:spcPct val="150000"/>
              </a:lnSpc>
            </a:pPr>
            <a:r>
              <a:rPr lang="he-IL" dirty="0"/>
              <a:t>שָׁם הַמְּחַבֵּר:_____________</a:t>
            </a:r>
          </a:p>
          <a:p>
            <a:pPr>
              <a:lnSpc>
                <a:spcPct val="150000"/>
              </a:lnSpc>
            </a:pPr>
            <a:r>
              <a:rPr lang="he-IL" dirty="0"/>
              <a:t>שֵׁם הַמְּאַיֵּר:_____________</a:t>
            </a:r>
          </a:p>
          <a:p>
            <a:pPr>
              <a:lnSpc>
                <a:spcPct val="150000"/>
              </a:lnSpc>
            </a:pPr>
            <a:r>
              <a:rPr lang="he-IL" dirty="0"/>
              <a:t>הוֹצָאָה לְאוֹר: ____________</a:t>
            </a:r>
          </a:p>
          <a:p>
            <a:pPr>
              <a:lnSpc>
                <a:spcPct val="150000"/>
              </a:lnSpc>
            </a:pPr>
            <a:r>
              <a:rPr lang="he-IL" dirty="0"/>
              <a:t>3. </a:t>
            </a:r>
            <a:r>
              <a:rPr lang="he-IL" dirty="0" err="1"/>
              <a:t>סִמּוּן</a:t>
            </a:r>
            <a:r>
              <a:rPr lang="he-IL" dirty="0"/>
              <a:t> (בְּטוּשׁ זֹהַר) פְּרָטֵי מַפְתֵּחַ בְּטֵקְסְט</a:t>
            </a:r>
            <a:br>
              <a:rPr lang="he-IL" dirty="0"/>
            </a:br>
            <a:r>
              <a:rPr lang="he-IL" dirty="0"/>
              <a:t>א. דְּמוּיוֹת</a:t>
            </a:r>
            <a:br>
              <a:rPr lang="he-IL" dirty="0"/>
            </a:br>
            <a:r>
              <a:rPr lang="he-IL" dirty="0"/>
              <a:t>ב. מְקוֹמוֹת</a:t>
            </a:r>
            <a:br>
              <a:rPr lang="he-IL" dirty="0"/>
            </a:br>
            <a:r>
              <a:rPr lang="he-IL" dirty="0"/>
              <a:t>ג. זְמַנִּים</a:t>
            </a:r>
          </a:p>
          <a:p>
            <a:pPr>
              <a:lnSpc>
                <a:spcPct val="150000"/>
              </a:lnSpc>
            </a:pPr>
            <a:r>
              <a:rPr lang="he-IL" dirty="0"/>
              <a:t>4. חֲמֵשֶׁת המ"מַיִם:</a:t>
            </a:r>
            <a:br>
              <a:rPr lang="he-IL" dirty="0"/>
            </a:br>
            <a:r>
              <a:rPr lang="he-IL" dirty="0"/>
              <a:t>עַל מִי מְדֻבָּר?  מָתַי זֶה קָרָה?</a:t>
            </a:r>
            <a:br>
              <a:rPr lang="he-IL" dirty="0"/>
            </a:br>
            <a:r>
              <a:rPr lang="he-IL" dirty="0"/>
              <a:t>מַדּוּעַ זֶה קָרָה?  מָה קָרָה ?בְּאֵיזֶה מָקוֹם?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9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62AF8BC-4EA3-4D67-A76E-7B04C28C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218" y="14288"/>
            <a:ext cx="5488781" cy="6843712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8FAFE9-C561-4D50-A9C9-C3D0C115F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" y="82550"/>
            <a:ext cx="6326982" cy="6606406"/>
          </a:xfrm>
          <a:prstGeom prst="foldedCorner">
            <a:avLst>
              <a:gd name="adj" fmla="val 125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8767139-8C2A-4B11-9885-641EB0715AF7}"/>
              </a:ext>
            </a:extLst>
          </p:cNvPr>
          <p:cNvSpPr/>
          <p:nvPr/>
        </p:nvSpPr>
        <p:spPr>
          <a:xfrm>
            <a:off x="373856" y="201912"/>
            <a:ext cx="5057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אַסְטְרָטֶגְיוֹת לְמִידָה -</a:t>
            </a:r>
          </a:p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אִתּוּר מֵידָע בִּשְׁאֵלָה נְתוּנָה</a:t>
            </a:r>
            <a:r>
              <a:rPr lang="he-IL" dirty="0"/>
              <a:t> </a:t>
            </a:r>
            <a:endParaRPr lang="en-US" dirty="0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10CA6E-59E3-4F28-8E42-5CE7F2D3E13C}"/>
              </a:ext>
            </a:extLst>
          </p:cNvPr>
          <p:cNvSpPr/>
          <p:nvPr/>
        </p:nvSpPr>
        <p:spPr>
          <a:xfrm>
            <a:off x="6987778" y="63500"/>
            <a:ext cx="5016103" cy="545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אַסְטְרָטֶגְיוֹת לְמִידָה -</a:t>
            </a:r>
          </a:p>
          <a:p>
            <a:pPr algn="ctr"/>
            <a:r>
              <a:rPr lang="he-IL" sz="3200" dirty="0">
                <a:latin typeface="Arial" panose="020B0604020202020204" pitchFamily="34" charset="0"/>
                <a:cs typeface="Choco" panose="00000400000000000000" pitchFamily="2" charset="-79"/>
              </a:rPr>
              <a:t>זִיהוּי רַעֲיוֹן מֶרְכָּזִי וּמִשְׁפָּטִי מַפְתֵּחַ</a:t>
            </a:r>
            <a:r>
              <a:rPr lang="he-IL" dirty="0"/>
              <a:t> </a:t>
            </a:r>
            <a:endParaRPr lang="en-US" dirty="0"/>
          </a:p>
          <a:p>
            <a:r>
              <a:rPr lang="en-US" dirty="0"/>
              <a:t> 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1. קָרָא אֶת הַכּוֹתֶרֶת וְהִסְתַּכֵּל עַל הָאִיּוּרִים בַּסִּפּוּר. 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2. שָׁאַל אֶת עַצְמְךָ – עַל מָה הַסִּפּוּר ? 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3. חֲלֻקַּת הַטֵּקְסְט לַפִּסְקָאוֹת וּמִסְפּוּרָן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4. סַמֵן (בְּטוּשׁ זֹהַר) מִשְׁפַּט מַפְתֵּחַ בְּכָל פִּסְקָה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5. מַתַּן כּוֹתֶרֶת לְכָל פִּסְקָה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6. אִחוּד מִשְׁפָּטִי הַמַּפְתֵּחַ לַיְּחִידָה כְּתוּבָה</a:t>
            </a:r>
          </a:p>
          <a:p>
            <a:pPr lvl="0">
              <a:lnSpc>
                <a:spcPct val="150000"/>
              </a:lnSpc>
            </a:pPr>
            <a:r>
              <a:rPr lang="he-IL" sz="2000" dirty="0"/>
              <a:t>7. חֲמֵשֶׁת המ"מַיִם:</a:t>
            </a:r>
            <a:br>
              <a:rPr lang="he-IL" sz="2000" dirty="0"/>
            </a:br>
            <a:r>
              <a:rPr lang="he-IL" sz="2000" dirty="0"/>
              <a:t>עַל מִי מְדֻבָּר?  מָתַי זֶה קָרָה?</a:t>
            </a:r>
            <a:br>
              <a:rPr lang="he-IL" sz="2000" dirty="0"/>
            </a:br>
            <a:r>
              <a:rPr lang="he-IL" sz="2000" dirty="0"/>
              <a:t>מַדּוּעַ זֶה קָרָה?  מָה קָרָה ?בְּאֵיזֶה מָקוֹם?</a:t>
            </a:r>
            <a:endParaRPr lang="en-US" sz="2000" dirty="0"/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9085EBC-C6DA-48DD-931A-26A759C584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116698"/>
              </p:ext>
            </p:extLst>
          </p:nvPr>
        </p:nvGraphicFramePr>
        <p:xfrm>
          <a:off x="615553" y="1240888"/>
          <a:ext cx="5001817" cy="544806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508204">
                  <a:extLst>
                    <a:ext uri="{9D8B030D-6E8A-4147-A177-3AD203B41FA5}">
                      <a16:colId xmlns:a16="http://schemas.microsoft.com/office/drawing/2014/main" val="4038667348"/>
                    </a:ext>
                  </a:extLst>
                </a:gridCol>
                <a:gridCol w="2493613">
                  <a:extLst>
                    <a:ext uri="{9D8B030D-6E8A-4147-A177-3AD203B41FA5}">
                      <a16:colId xmlns:a16="http://schemas.microsoft.com/office/drawing/2014/main" val="3122614411"/>
                    </a:ext>
                  </a:extLst>
                </a:gridCol>
              </a:tblGrid>
              <a:tr h="74556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מִילַת הַשְּׁאֵלָה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he-IL" sz="1800" dirty="0">
                        <a:effectLst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הַמֵּידָע שֶׁעָלַי לְחַפֵּשׂ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968174"/>
                  </a:ext>
                </a:extLst>
              </a:tr>
              <a:tr h="776211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מִי?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עַל מִי?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דְּמוּת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5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962504"/>
                  </a:ext>
                </a:extLst>
              </a:tr>
              <a:tr h="409612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מָתַי?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זְמַן, תְּקוּפָה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9594619"/>
                  </a:ext>
                </a:extLst>
              </a:tr>
              <a:tr h="776211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אֵיפֹה?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הֵיכָן?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מָקוֹם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339306"/>
                  </a:ext>
                </a:extLst>
              </a:tr>
              <a:tr h="776211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מַדּוּעַ?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לָמָּה?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סִיבָּה / תּוֹצָאָה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249382"/>
                  </a:ext>
                </a:extLst>
              </a:tr>
              <a:tr h="776211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אֵיךְ?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כֵּיצַד?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בְּאֵיזוֹ דֶּרֶךְ הַדְּמוּת פָּעֲלָה</a:t>
                      </a:r>
                      <a:endParaRPr lang="en-US" sz="1800" kern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207985"/>
                  </a:ext>
                </a:extLst>
              </a:tr>
              <a:tr h="409612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כַּמָּה?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כַּמּוּת</a:t>
                      </a:r>
                      <a:endParaRPr lang="en-US" sz="1050" b="1" kern="0" dirty="0">
                        <a:effectLst/>
                        <a:latin typeface="Times New Roman" panose="02020603050405020304" pitchFamily="18" charset="0"/>
                        <a:cs typeface="David" panose="020E0502060401010101" pitchFamily="34" charset="-79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5085"/>
                  </a:ext>
                </a:extLst>
              </a:tr>
              <a:tr h="74556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he-IL" sz="1800" dirty="0">
                        <a:effectLst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dirty="0">
                          <a:effectLst/>
                        </a:rPr>
                        <a:t>לְשֵׁם מָה?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he-IL" sz="1800" kern="0" dirty="0">
                          <a:effectLst/>
                        </a:rPr>
                        <a:t>סִיבָּה</a:t>
                      </a:r>
                      <a:endParaRPr lang="he-IL" sz="1800" dirty="0"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879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11795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539</Words>
  <Application>Microsoft Office PowerPoint</Application>
  <PresentationFormat>מסך רחב</PresentationFormat>
  <Paragraphs>139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איה בנציון</dc:creator>
  <cp:lastModifiedBy>איה בנציון</cp:lastModifiedBy>
  <cp:revision>23</cp:revision>
  <dcterms:created xsi:type="dcterms:W3CDTF">2020-07-20T06:46:13Z</dcterms:created>
  <dcterms:modified xsi:type="dcterms:W3CDTF">2020-07-21T11:55:34Z</dcterms:modified>
</cp:coreProperties>
</file>