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84" r:id="rId1"/>
  </p:sldMasterIdLst>
  <p:sldIdLst>
    <p:sldId id="256" r:id="rId2"/>
    <p:sldId id="258" r:id="rId3"/>
    <p:sldId id="259" r:id="rId4"/>
    <p:sldId id="260" r:id="rId5"/>
    <p:sldId id="257" r:id="rId6"/>
    <p:sldId id="261" r:id="rId7"/>
    <p:sldId id="262" r:id="rId8"/>
    <p:sldId id="263" r:id="rId9"/>
    <p:sldId id="264" r:id="rId10"/>
    <p:sldId id="265" r:id="rId11"/>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984" y="-78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1B05272B-8F0A-4E9E-9C3D-82DA64DF3EF7}" type="datetimeFigureOut">
              <a:rPr lang="he-IL" smtClean="0"/>
              <a:pPr/>
              <a:t>ב'/אייר/תשפ"א</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4595AB7-59EA-437D-AF7D-0CE4327E504B}"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Content Placeholder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1B05272B-8F0A-4E9E-9C3D-82DA64DF3EF7}" type="datetimeFigureOut">
              <a:rPr lang="he-IL" smtClean="0"/>
              <a:pPr/>
              <a:t>ב'/אייר/תשפ"א</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4595AB7-59EA-437D-AF7D-0CE4327E504B}"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1B05272B-8F0A-4E9E-9C3D-82DA64DF3EF7}" type="datetimeFigureOut">
              <a:rPr lang="he-IL" smtClean="0"/>
              <a:pPr/>
              <a:t>ב'/אייר/תשפ"א</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4595AB7-59EA-437D-AF7D-0CE4327E504B}"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1B05272B-8F0A-4E9E-9C3D-82DA64DF3EF7}" type="datetimeFigureOut">
              <a:rPr lang="he-IL" smtClean="0"/>
              <a:pPr/>
              <a:t>ב'/אייר/תשפ"א</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24595AB7-59EA-437D-AF7D-0CE4327E504B}"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smtClean="0"/>
              <a:t>לחץ כדי לערוך סגנון כותרת של תבנית בסיס</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7" name="Date Placeholder 6"/>
          <p:cNvSpPr>
            <a:spLocks noGrp="1"/>
          </p:cNvSpPr>
          <p:nvPr>
            <p:ph type="dt" sz="half" idx="10"/>
          </p:nvPr>
        </p:nvSpPr>
        <p:spPr/>
        <p:txBody>
          <a:bodyPr/>
          <a:lstStyle/>
          <a:p>
            <a:fld id="{1B05272B-8F0A-4E9E-9C3D-82DA64DF3EF7}" type="datetimeFigureOut">
              <a:rPr lang="he-IL" smtClean="0"/>
              <a:pPr/>
              <a:t>ב'/אייר/תשפ"א</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24595AB7-59EA-437D-AF7D-0CE4327E504B}"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Date Placeholder 2"/>
          <p:cNvSpPr>
            <a:spLocks noGrp="1"/>
          </p:cNvSpPr>
          <p:nvPr>
            <p:ph type="dt" sz="half" idx="10"/>
          </p:nvPr>
        </p:nvSpPr>
        <p:spPr/>
        <p:txBody>
          <a:bodyPr/>
          <a:lstStyle/>
          <a:p>
            <a:fld id="{1B05272B-8F0A-4E9E-9C3D-82DA64DF3EF7}" type="datetimeFigureOut">
              <a:rPr lang="he-IL" smtClean="0"/>
              <a:pPr/>
              <a:t>ב'/אייר/תשפ"א</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24595AB7-59EA-437D-AF7D-0CE4327E504B}"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05272B-8F0A-4E9E-9C3D-82DA64DF3EF7}" type="datetimeFigureOut">
              <a:rPr lang="he-IL" smtClean="0"/>
              <a:pPr/>
              <a:t>ב'/אייר/תשפ"א</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24595AB7-59EA-437D-AF7D-0CE4327E504B}"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he-IL" smtClean="0"/>
              <a:t>לחץ כדי לערוך סגנון כותרת של תבנית בסיס</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1B05272B-8F0A-4E9E-9C3D-82DA64DF3EF7}" type="datetimeFigureOut">
              <a:rPr lang="he-IL" smtClean="0"/>
              <a:pPr/>
              <a:t>ב'/אייר/תשפ"א</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24595AB7-59EA-437D-AF7D-0CE4327E504B}" type="slidenum">
              <a:rPr lang="he-IL" smtClean="0"/>
              <a:pPr/>
              <a:t>‹#›</a:t>
            </a:fld>
            <a:endParaRPr lang="he-IL"/>
          </a:p>
        </p:txBody>
      </p:sp>
      <p:sp>
        <p:nvSpPr>
          <p:cNvPr id="9" name="Content Placeholder 8"/>
          <p:cNvSpPr>
            <a:spLocks noGrp="1"/>
          </p:cNvSpPr>
          <p:nvPr>
            <p:ph sz="quarter" idx="13"/>
          </p:nvPr>
        </p:nvSpPr>
        <p:spPr>
          <a:xfrm>
            <a:off x="304800" y="381000"/>
            <a:ext cx="7772400" cy="4942840"/>
          </a:xfrm>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he-IL" smtClean="0"/>
              <a:t>לחץ כדי לערוך סגנון כותרת של תבנית בסיס</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8" name="Date Placeholder 7"/>
          <p:cNvSpPr>
            <a:spLocks noGrp="1"/>
          </p:cNvSpPr>
          <p:nvPr>
            <p:ph type="dt" sz="half" idx="10"/>
          </p:nvPr>
        </p:nvSpPr>
        <p:spPr/>
        <p:txBody>
          <a:bodyPr/>
          <a:lstStyle/>
          <a:p>
            <a:fld id="{1B05272B-8F0A-4E9E-9C3D-82DA64DF3EF7}" type="datetimeFigureOut">
              <a:rPr lang="he-IL" smtClean="0"/>
              <a:pPr/>
              <a:t>ב'/אייר/תשפ"א</a:t>
            </a:fld>
            <a:endParaRPr lang="he-IL"/>
          </a:p>
        </p:txBody>
      </p:sp>
      <p:sp>
        <p:nvSpPr>
          <p:cNvPr id="9" name="Slide Number Placeholder 8"/>
          <p:cNvSpPr>
            <a:spLocks noGrp="1"/>
          </p:cNvSpPr>
          <p:nvPr>
            <p:ph type="sldNum" sz="quarter" idx="11"/>
          </p:nvPr>
        </p:nvSpPr>
        <p:spPr/>
        <p:txBody>
          <a:bodyPr/>
          <a:lstStyle/>
          <a:p>
            <a:fld id="{24595AB7-59EA-437D-AF7D-0CE4327E504B}" type="slidenum">
              <a:rPr lang="he-IL" smtClean="0"/>
              <a:pPr/>
              <a:t>‹#›</a:t>
            </a:fld>
            <a:endParaRPr lang="he-IL"/>
          </a:p>
        </p:txBody>
      </p:sp>
      <p:sp>
        <p:nvSpPr>
          <p:cNvPr id="10" name="Footer Placeholder 9"/>
          <p:cNvSpPr>
            <a:spLocks noGrp="1"/>
          </p:cNvSpPr>
          <p:nvPr>
            <p:ph type="ftr" sz="quarter" idx="12"/>
          </p:nvPr>
        </p:nvSpPr>
        <p:spPr/>
        <p:txBody>
          <a:bodyPr/>
          <a:lstStyle/>
          <a:p>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a:p>
        </p:txBody>
      </p:sp>
      <p:sp>
        <p:nvSpPr>
          <p:cNvPr id="3" name="Vertical Text Placeholder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1B05272B-8F0A-4E9E-9C3D-82DA64DF3EF7}" type="datetimeFigureOut">
              <a:rPr lang="he-IL" smtClean="0"/>
              <a:pPr/>
              <a:t>ב'/אייר/תשפ"א</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4595AB7-59EA-437D-AF7D-0CE4327E504B}"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a:p>
        </p:txBody>
      </p:sp>
      <p:sp>
        <p:nvSpPr>
          <p:cNvPr id="4" name="Date Placeholder 3"/>
          <p:cNvSpPr>
            <a:spLocks noGrp="1"/>
          </p:cNvSpPr>
          <p:nvPr>
            <p:ph type="dt" sz="half" idx="10"/>
          </p:nvPr>
        </p:nvSpPr>
        <p:spPr/>
        <p:txBody>
          <a:bodyPr/>
          <a:lstStyle/>
          <a:p>
            <a:fld id="{1B05272B-8F0A-4E9E-9C3D-82DA64DF3EF7}" type="datetimeFigureOut">
              <a:rPr lang="he-IL" smtClean="0"/>
              <a:pPr/>
              <a:t>ב'/אייר/תשפ"א</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24595AB7-59EA-437D-AF7D-0CE4327E504B}"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24595AB7-59EA-437D-AF7D-0CE4327E504B}" type="slidenum">
              <a:rPr lang="he-IL" smtClean="0"/>
              <a:pPr/>
              <a:t>‹#›</a:t>
            </a:fld>
            <a:endParaRPr lang="he-IL"/>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he-IL"/>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B05272B-8F0A-4E9E-9C3D-82DA64DF3EF7}" type="datetimeFigureOut">
              <a:rPr lang="he-IL" smtClean="0"/>
              <a:pPr/>
              <a:t>ב'/אייר/תשפ"א</a:t>
            </a:fld>
            <a:endParaRPr lang="he-IL"/>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1"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r" defTabSz="914400" rtl="1"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r" defTabSz="914400" rtl="1"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r" defTabSz="914400" rtl="1"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r" defTabSz="914400" rtl="1"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r" defTabSz="914400" rtl="1"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r" defTabSz="914400" rtl="1"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r" defTabSz="914400" rtl="1"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r" defTabSz="914400" rtl="1"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827584" y="908720"/>
            <a:ext cx="7772400" cy="4608512"/>
          </a:xfrm>
        </p:spPr>
        <p:txBody>
          <a:bodyPr>
            <a:normAutofit fontScale="90000"/>
          </a:bodyPr>
          <a:lstStyle/>
          <a:p>
            <a:r>
              <a:rPr lang="he-IL" dirty="0" smtClean="0"/>
              <a:t>לארגן את השפה</a:t>
            </a:r>
            <a:br>
              <a:rPr lang="he-IL" dirty="0" smtClean="0"/>
            </a:br>
            <a:r>
              <a:rPr lang="he-IL" dirty="0"/>
              <a:t/>
            </a:r>
            <a:br>
              <a:rPr lang="he-IL" dirty="0"/>
            </a:br>
            <a:r>
              <a:rPr lang="he-IL" dirty="0" smtClean="0"/>
              <a:t/>
            </a:r>
            <a:br>
              <a:rPr lang="he-IL" dirty="0" smtClean="0"/>
            </a:br>
            <a:r>
              <a:rPr lang="he-IL" dirty="0"/>
              <a:t/>
            </a:r>
            <a:br>
              <a:rPr lang="he-IL" dirty="0"/>
            </a:br>
            <a:r>
              <a:rPr lang="he-IL" dirty="0" smtClean="0"/>
              <a:t/>
            </a:r>
            <a:br>
              <a:rPr lang="he-IL" dirty="0" smtClean="0"/>
            </a:br>
            <a:r>
              <a:rPr lang="he-IL" dirty="0" smtClean="0"/>
              <a:t/>
            </a:r>
            <a:br>
              <a:rPr lang="he-IL" dirty="0" smtClean="0"/>
            </a:br>
            <a:r>
              <a:rPr lang="he-IL" dirty="0"/>
              <a:t/>
            </a:r>
            <a:br>
              <a:rPr lang="he-IL" dirty="0"/>
            </a:br>
            <a:r>
              <a:rPr lang="he-IL" dirty="0" smtClean="0"/>
              <a:t/>
            </a:r>
            <a:br>
              <a:rPr lang="he-IL" dirty="0" smtClean="0"/>
            </a:br>
            <a:r>
              <a:rPr lang="he-IL" dirty="0"/>
              <a:t/>
            </a:r>
            <a:br>
              <a:rPr lang="he-IL" dirty="0"/>
            </a:br>
            <a:r>
              <a:rPr lang="he-IL" dirty="0" smtClean="0"/>
              <a:t>לארגן את השפה</a:t>
            </a:r>
            <a:endParaRPr lang="he-IL" dirty="0"/>
          </a:p>
        </p:txBody>
      </p:sp>
      <p:pic>
        <p:nvPicPr>
          <p:cNvPr id="1026" name="Picture 2" descr="C:\Users\user\Pictures\רועי אסטרטגיות.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76056" y="1052736"/>
            <a:ext cx="2952328" cy="4058848"/>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20650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תובנות על הדרך...</a:t>
            </a:r>
            <a:endParaRPr lang="he-IL" dirty="0"/>
          </a:p>
        </p:txBody>
      </p:sp>
      <p:sp>
        <p:nvSpPr>
          <p:cNvPr id="5" name="TextBox 4"/>
          <p:cNvSpPr txBox="1"/>
          <p:nvPr/>
        </p:nvSpPr>
        <p:spPr>
          <a:xfrm>
            <a:off x="611560" y="1484784"/>
            <a:ext cx="7560840" cy="5078313"/>
          </a:xfrm>
          <a:prstGeom prst="rect">
            <a:avLst/>
          </a:prstGeom>
          <a:noFill/>
        </p:spPr>
        <p:txBody>
          <a:bodyPr wrap="square" rtlCol="1">
            <a:spAutoFit/>
          </a:bodyPr>
          <a:lstStyle/>
          <a:p>
            <a:r>
              <a:rPr lang="he-IL" b="1" dirty="0" smtClean="0">
                <a:solidFill>
                  <a:srgbClr val="FF0000"/>
                </a:solidFill>
              </a:rPr>
              <a:t>תובנה א': כל </a:t>
            </a:r>
            <a:r>
              <a:rPr lang="he-IL" b="1" dirty="0">
                <a:solidFill>
                  <a:srgbClr val="FF0000"/>
                </a:solidFill>
              </a:rPr>
              <a:t>תלמיד באשר הוא זקוק ללמידה מכוונת ומובנית של מיומנויות שפה. משום מה קיימת נטייה לדלג לעתים על שלב זה ולצאת מנקודת הנחה שדברים רבים הם מובנים מאליהם אף שכלל אינם כאלה</a:t>
            </a:r>
            <a:r>
              <a:rPr lang="he-IL" b="1" dirty="0" smtClean="0">
                <a:solidFill>
                  <a:srgbClr val="FF0000"/>
                </a:solidFill>
              </a:rPr>
              <a:t>.</a:t>
            </a:r>
          </a:p>
          <a:p>
            <a:endParaRPr lang="he-IL" dirty="0"/>
          </a:p>
          <a:p>
            <a:r>
              <a:rPr lang="he-IL" b="1" dirty="0" smtClean="0">
                <a:solidFill>
                  <a:schemeClr val="tx2"/>
                </a:solidFill>
              </a:rPr>
              <a:t>תובנה ב':  </a:t>
            </a:r>
            <a:r>
              <a:rPr lang="he-IL" b="1" dirty="0">
                <a:solidFill>
                  <a:schemeClr val="tx2"/>
                </a:solidFill>
              </a:rPr>
              <a:t>לעתים קרובות אנו נתקלים בירידה בתפקוד הלימודי בכיתות ד', כשהתלמיד מתחיל להידרש גם לחשיבה מופשטת ולא רק להבנה אינפורמטיבית. </a:t>
            </a:r>
            <a:endParaRPr lang="he-IL" b="1" dirty="0" smtClean="0">
              <a:solidFill>
                <a:schemeClr val="tx2"/>
              </a:solidFill>
            </a:endParaRPr>
          </a:p>
          <a:p>
            <a:endParaRPr lang="he-IL" dirty="0"/>
          </a:p>
          <a:p>
            <a:r>
              <a:rPr lang="he-IL" b="1" dirty="0" smtClean="0"/>
              <a:t>תובנה ג': </a:t>
            </a:r>
            <a:r>
              <a:rPr lang="he-IL" b="1" dirty="0"/>
              <a:t>הדבר בולט במיוחד סביב למידתם של ילדים הסובלים מלקויות, שנפגעת יכולתם לארגן את המידע שעולה מן הטקסט, להבחין בין סוגי טקסטים שונים ולהבין שיש בטקסט לא רק מסר גלוי אלא גם מסר סמוי שיש לגלותו. את כל אלו לא יצליחו תלמידים אלו להבין ללא הוראה מובנית ומפורשת בצורת אסטרטגיות למידה. </a:t>
            </a:r>
            <a:endParaRPr lang="he-IL" b="1" dirty="0" smtClean="0"/>
          </a:p>
          <a:p>
            <a:endParaRPr lang="he-IL" b="1" dirty="0">
              <a:solidFill>
                <a:schemeClr val="accent3">
                  <a:lumMod val="50000"/>
                </a:schemeClr>
              </a:solidFill>
            </a:endParaRPr>
          </a:p>
          <a:p>
            <a:r>
              <a:rPr lang="he-IL" b="1" dirty="0" smtClean="0">
                <a:solidFill>
                  <a:srgbClr val="002060"/>
                </a:solidFill>
              </a:rPr>
              <a:t>תובנה ד': </a:t>
            </a:r>
            <a:r>
              <a:rPr lang="he-IL" b="1" dirty="0">
                <a:solidFill>
                  <a:srgbClr val="002060"/>
                </a:solidFill>
              </a:rPr>
              <a:t>אצל התלמידים המתקשים בהתארגנות נדרש ארגז של כלי למידה כדי להצליח לענות על השאלות השונות. חשוב שהתלמיד יֵדע לזהות את מילת השאלה ואת מטרתה וכך להתאים לה סוג של תשובה. </a:t>
            </a:r>
            <a:endParaRPr lang="en-US" b="1" dirty="0">
              <a:solidFill>
                <a:srgbClr val="002060"/>
              </a:solidFill>
            </a:endParaRPr>
          </a:p>
          <a:p>
            <a:endParaRPr lang="en-US" b="1" dirty="0">
              <a:solidFill>
                <a:schemeClr val="accent6">
                  <a:lumMod val="75000"/>
                </a:schemeClr>
              </a:solidFill>
            </a:endParaRPr>
          </a:p>
          <a:p>
            <a:endParaRPr lang="he-IL" dirty="0"/>
          </a:p>
        </p:txBody>
      </p:sp>
    </p:spTree>
    <p:extLst>
      <p:ext uri="{BB962C8B-B14F-4D97-AF65-F5344CB8AC3E}">
        <p14:creationId xmlns:p14="http://schemas.microsoft.com/office/powerpoint/2010/main" xmlns="" val="2696415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588224" y="291299"/>
            <a:ext cx="2276475" cy="20097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כותרת 1"/>
          <p:cNvSpPr>
            <a:spLocks noGrp="1"/>
          </p:cNvSpPr>
          <p:nvPr>
            <p:ph type="title"/>
          </p:nvPr>
        </p:nvSpPr>
        <p:spPr/>
        <p:txBody>
          <a:bodyPr/>
          <a:lstStyle/>
          <a:p>
            <a:r>
              <a:rPr lang="he-IL" dirty="0" smtClean="0"/>
              <a:t>החיפוש אחר מענה...</a:t>
            </a:r>
            <a:endParaRPr lang="he-IL" dirty="0"/>
          </a:p>
        </p:txBody>
      </p:sp>
      <p:sp>
        <p:nvSpPr>
          <p:cNvPr id="12" name="מציין מיקום תוכן 11"/>
          <p:cNvSpPr>
            <a:spLocks noGrp="1"/>
          </p:cNvSpPr>
          <p:nvPr>
            <p:ph idx="1"/>
          </p:nvPr>
        </p:nvSpPr>
        <p:spPr/>
        <p:txBody>
          <a:bodyPr/>
          <a:lstStyle/>
          <a:p>
            <a:endParaRPr lang="he-IL" dirty="0"/>
          </a:p>
          <a:p>
            <a:endParaRPr lang="he-IL" dirty="0"/>
          </a:p>
        </p:txBody>
      </p:sp>
      <p:sp>
        <p:nvSpPr>
          <p:cNvPr id="3" name="AutoShape 2" descr="תוצאת תמונה עבור ‪search‬‏"/>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5" name="AutoShape 4" descr="תוצאת תמונה עבור ‪search‬‏"/>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7" name="TextBox 6"/>
          <p:cNvSpPr txBox="1"/>
          <p:nvPr/>
        </p:nvSpPr>
        <p:spPr>
          <a:xfrm>
            <a:off x="4211960" y="2204864"/>
            <a:ext cx="3672408" cy="4062651"/>
          </a:xfrm>
          <a:prstGeom prst="rect">
            <a:avLst/>
          </a:prstGeom>
          <a:noFill/>
        </p:spPr>
        <p:txBody>
          <a:bodyPr wrap="square" rtlCol="1">
            <a:spAutoFit/>
          </a:bodyPr>
          <a:lstStyle/>
          <a:p>
            <a:pPr algn="ctr"/>
            <a:r>
              <a:rPr lang="he-IL" sz="2400" b="1" dirty="0">
                <a:solidFill>
                  <a:schemeClr val="accent2">
                    <a:lumMod val="75000"/>
                  </a:schemeClr>
                </a:solidFill>
              </a:rPr>
              <a:t>אין לי מושג איך קרה שוב ש"נפלתי" על מענה הולם למשאלת לבי זו, ושוב קרה הדבר בחנות ספרים (משומשים): על מדף הספרים במחלקת ספרי החינוך נחה חוברת בשפה האנגלית, וכשפתחתי אותה היה נדמה לי שחיכתה שם רק לי.</a:t>
            </a:r>
            <a:endParaRPr lang="en-US" sz="2400" b="1" dirty="0">
              <a:solidFill>
                <a:schemeClr val="accent2">
                  <a:lumMod val="75000"/>
                </a:schemeClr>
              </a:solidFill>
            </a:endParaRPr>
          </a:p>
          <a:p>
            <a:endParaRPr lang="he-IL" dirty="0"/>
          </a:p>
        </p:txBody>
      </p:sp>
      <p:sp>
        <p:nvSpPr>
          <p:cNvPr id="9" name="AutoShape 9" descr="תוצאת תמונה עבור ‪the cooperative thinking tank‬‏"/>
          <p:cNvSpPr>
            <a:spLocks noChangeAspect="1" noChangeArrowheads="1"/>
          </p:cNvSpPr>
          <p:nvPr/>
        </p:nvSpPr>
        <p:spPr bwMode="auto">
          <a:xfrm>
            <a:off x="242887" y="168275"/>
            <a:ext cx="304801"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11" name="AutoShape 12" descr="תוצאת תמונה עבור ‪the cooperative thinking tank‬‏"/>
          <p:cNvSpPr>
            <a:spLocks noChangeAspect="1" noChangeArrowheads="1"/>
          </p:cNvSpPr>
          <p:nvPr/>
        </p:nvSpPr>
        <p:spPr bwMode="auto">
          <a:xfrm>
            <a:off x="395287" y="320675"/>
            <a:ext cx="304801"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038" name="Picture 1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20862352">
            <a:off x="940223" y="2477674"/>
            <a:ext cx="2871729" cy="287172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61742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260648"/>
            <a:ext cx="8229600" cy="1143000"/>
          </a:xfrm>
        </p:spPr>
        <p:txBody>
          <a:bodyPr/>
          <a:lstStyle/>
          <a:p>
            <a:r>
              <a:rPr lang="he-IL" dirty="0" smtClean="0"/>
              <a:t>מצאתי!</a:t>
            </a:r>
            <a:endParaRPr lang="he-IL" dirty="0"/>
          </a:p>
        </p:txBody>
      </p:sp>
      <p:sp>
        <p:nvSpPr>
          <p:cNvPr id="3" name="מציין מיקום תוכן 2"/>
          <p:cNvSpPr>
            <a:spLocks noGrp="1"/>
          </p:cNvSpPr>
          <p:nvPr>
            <p:ph idx="1"/>
          </p:nvPr>
        </p:nvSpPr>
        <p:spPr>
          <a:xfrm>
            <a:off x="4427984" y="1412776"/>
            <a:ext cx="4320480" cy="4536505"/>
          </a:xfrm>
        </p:spPr>
        <p:txBody>
          <a:bodyPr>
            <a:normAutofit/>
          </a:bodyPr>
          <a:lstStyle/>
          <a:p>
            <a:r>
              <a:rPr lang="he-IL" sz="2000" b="1" dirty="0" smtClean="0">
                <a:solidFill>
                  <a:srgbClr val="7030A0"/>
                </a:solidFill>
              </a:rPr>
              <a:t>בעמוד </a:t>
            </a:r>
            <a:r>
              <a:rPr lang="he-IL" sz="2000" b="1" dirty="0">
                <a:solidFill>
                  <a:srgbClr val="7030A0"/>
                </a:solidFill>
              </a:rPr>
              <a:t>הפתיח הוצגו שנים-עשר מארגנים גרפיים, כשמתחת לכל אחד מהם שם שמרמז על מהותו: סולם הדירוג, סרגל הרצף, שמש האסוציאציות </a:t>
            </a:r>
            <a:r>
              <a:rPr lang="he-IL" sz="2000" b="1" dirty="0" smtClean="0">
                <a:solidFill>
                  <a:srgbClr val="7030A0"/>
                </a:solidFill>
              </a:rPr>
              <a:t>ועוד.</a:t>
            </a:r>
          </a:p>
          <a:p>
            <a:pPr marL="0" indent="0">
              <a:buNone/>
            </a:pPr>
            <a:endParaRPr lang="he-IL" sz="2000" b="1" dirty="0" smtClean="0">
              <a:solidFill>
                <a:srgbClr val="7030A0"/>
              </a:solidFill>
            </a:endParaRPr>
          </a:p>
          <a:p>
            <a:r>
              <a:rPr lang="he-IL" sz="2000" b="1" dirty="0" smtClean="0">
                <a:solidFill>
                  <a:schemeClr val="accent5"/>
                </a:solidFill>
              </a:rPr>
              <a:t>המארגן </a:t>
            </a:r>
            <a:r>
              <a:rPr lang="he-IL" sz="2000" b="1" dirty="0">
                <a:solidFill>
                  <a:schemeClr val="accent5"/>
                </a:solidFill>
              </a:rPr>
              <a:t>הגרפי מייצג מידע שהתלמיד רוכש בעת קריאת טקסט או בעת הקשבה לשיעור או להרצאה על ידי הצבתו דרך הערוץ החזותי. צירופו של הערוץ החזותי אל הערוץ השמיעתי מהווה עוגן נוסף לעיבוד המידע.</a:t>
            </a:r>
            <a:endParaRPr lang="he-IL" sz="2000" b="1" dirty="0" smtClean="0">
              <a:solidFill>
                <a:schemeClr val="accent5"/>
              </a:solidFill>
            </a:endParaRPr>
          </a:p>
          <a:p>
            <a:endParaRPr lang="he-IL" sz="2400" b="1" dirty="0">
              <a:solidFill>
                <a:srgbClr val="7030A0"/>
              </a:solidFill>
            </a:endParaRPr>
          </a:p>
        </p:txBody>
      </p:sp>
      <p:pic>
        <p:nvPicPr>
          <p:cNvPr id="4" name="מציין מיקום תוכן 3" descr="C:\Users\user\Documents\שונות\סלי\מארגנים גרפיים.jpg"/>
          <p:cNvPicPr>
            <a:picLocks/>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72325" y="1556792"/>
            <a:ext cx="3384376" cy="4608512"/>
          </a:xfrm>
          <a:prstGeom prst="rect">
            <a:avLst/>
          </a:prstGeom>
          <a:noFill/>
          <a:ln>
            <a:noFill/>
          </a:ln>
        </p:spPr>
      </p:pic>
    </p:spTree>
    <p:extLst>
      <p:ext uri="{BB962C8B-B14F-4D97-AF65-F5344CB8AC3E}">
        <p14:creationId xmlns:p14="http://schemas.microsoft.com/office/powerpoint/2010/main" xmlns="" val="16805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יתרונות</a:t>
            </a:r>
            <a:endParaRPr lang="he-IL" dirty="0"/>
          </a:p>
        </p:txBody>
      </p:sp>
      <p:sp>
        <p:nvSpPr>
          <p:cNvPr id="5" name="מציין מיקום תוכן 4"/>
          <p:cNvSpPr>
            <a:spLocks noGrp="1"/>
          </p:cNvSpPr>
          <p:nvPr>
            <p:ph idx="1"/>
          </p:nvPr>
        </p:nvSpPr>
        <p:spPr/>
        <p:txBody>
          <a:bodyPr>
            <a:normAutofit/>
          </a:bodyPr>
          <a:lstStyle/>
          <a:p>
            <a:r>
              <a:rPr lang="he-IL" sz="2800" dirty="0"/>
              <a:t>כשהתלמיד מבין את הרעיון שמאחורי המארגן ומבין לאיזו מיומנות של חשיבה הוא מתאים, הוא יכול להשתמש בו באופן עצמאי וכך ללמוד חומר חדש בכוחות עצמו</a:t>
            </a:r>
            <a:r>
              <a:rPr lang="he-IL" sz="2800" dirty="0" smtClean="0"/>
              <a:t>.</a:t>
            </a:r>
          </a:p>
          <a:p>
            <a:r>
              <a:rPr lang="he-IL" sz="2800" dirty="0" smtClean="0"/>
              <a:t>השימוש </a:t>
            </a:r>
            <a:r>
              <a:rPr lang="he-IL" sz="2800" dirty="0"/>
              <a:t>במארגנים גרפיים עונה על הצורך של המוח לאחסן מידע חדש באופן סכמתי ומסייע למוח לשמר את המידע יחד עם ה"תמונה" באופן שמקל על הלומד, הן ברמת האחסון של המידע והן ברמת שליפתו. </a:t>
            </a:r>
          </a:p>
        </p:txBody>
      </p:sp>
    </p:spTree>
    <p:extLst>
      <p:ext uri="{BB962C8B-B14F-4D97-AF65-F5344CB8AC3E}">
        <p14:creationId xmlns:p14="http://schemas.microsoft.com/office/powerpoint/2010/main" xmlns="" val="3301783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p>
            <a:r>
              <a:rPr lang="he-IL" dirty="0" smtClean="0"/>
              <a:t>מציאת הדומה והשונה.</a:t>
            </a:r>
          </a:p>
          <a:p>
            <a:pPr marL="0" indent="0">
              <a:buNone/>
            </a:pPr>
            <a:endParaRPr lang="he-IL" b="1" u="sng" dirty="0"/>
          </a:p>
          <a:p>
            <a:pPr marL="0" indent="0">
              <a:buNone/>
            </a:pPr>
            <a:r>
              <a:rPr lang="he-IL" b="1" u="sng" dirty="0" smtClean="0"/>
              <a:t>מילות קישור נלוות:</a:t>
            </a:r>
          </a:p>
          <a:p>
            <a:pPr marL="0" indent="0">
              <a:buNone/>
            </a:pPr>
            <a:r>
              <a:rPr lang="he-IL" dirty="0" smtClean="0"/>
              <a:t>בדומה ל.. בשונה מ..</a:t>
            </a:r>
          </a:p>
          <a:p>
            <a:pPr marL="0" indent="0">
              <a:buNone/>
            </a:pPr>
            <a:r>
              <a:rPr lang="he-IL" dirty="0" smtClean="0"/>
              <a:t>כפי ש... בניגוד ל..</a:t>
            </a:r>
          </a:p>
          <a:p>
            <a:pPr marL="0" indent="0">
              <a:buNone/>
            </a:pPr>
            <a:r>
              <a:rPr lang="he-IL" dirty="0" smtClean="0"/>
              <a:t>ואילו...לעומת זאת...</a:t>
            </a:r>
          </a:p>
          <a:p>
            <a:endParaRPr lang="he-IL" dirty="0"/>
          </a:p>
          <a:p>
            <a:endParaRPr lang="he-IL" dirty="0"/>
          </a:p>
        </p:txBody>
      </p:sp>
      <p:sp>
        <p:nvSpPr>
          <p:cNvPr id="4" name="אליפסה 3"/>
          <p:cNvSpPr/>
          <p:nvPr/>
        </p:nvSpPr>
        <p:spPr>
          <a:xfrm>
            <a:off x="683568" y="2204864"/>
            <a:ext cx="2664296" cy="3024336"/>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אליפסה 4"/>
          <p:cNvSpPr/>
          <p:nvPr/>
        </p:nvSpPr>
        <p:spPr>
          <a:xfrm>
            <a:off x="2339752" y="2204864"/>
            <a:ext cx="2664296" cy="309634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TextBox 6"/>
          <p:cNvSpPr txBox="1"/>
          <p:nvPr/>
        </p:nvSpPr>
        <p:spPr>
          <a:xfrm>
            <a:off x="1691680" y="404664"/>
            <a:ext cx="5616624" cy="923330"/>
          </a:xfrm>
          <a:prstGeom prst="rect">
            <a:avLst/>
          </a:prstGeom>
          <a:noFill/>
        </p:spPr>
        <p:txBody>
          <a:bodyPr wrap="square" rtlCol="1">
            <a:spAutoFit/>
          </a:bodyPr>
          <a:lstStyle/>
          <a:p>
            <a:r>
              <a:rPr lang="he-IL" sz="3600" b="1" u="sng" dirty="0"/>
              <a:t>מיומנות ההשוואה:</a:t>
            </a:r>
          </a:p>
          <a:p>
            <a:endParaRPr lang="he-IL" dirty="0"/>
          </a:p>
        </p:txBody>
      </p:sp>
    </p:spTree>
    <p:extLst>
      <p:ext uri="{BB962C8B-B14F-4D97-AF65-F5344CB8AC3E}">
        <p14:creationId xmlns:p14="http://schemas.microsoft.com/office/powerpoint/2010/main" xmlns="" val="39121881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628800"/>
            <a:ext cx="4978896" cy="4497363"/>
          </a:xfrm>
        </p:spPr>
        <p:txBody>
          <a:bodyPr/>
          <a:lstStyle/>
          <a:p>
            <a:r>
              <a:rPr lang="he-IL" dirty="0" smtClean="0"/>
              <a:t>היכולת לתת מקום על פי סדר חשיבות.</a:t>
            </a:r>
          </a:p>
          <a:p>
            <a:endParaRPr lang="he-IL" dirty="0"/>
          </a:p>
          <a:p>
            <a:r>
              <a:rPr lang="he-IL" b="1" u="sng" dirty="0" smtClean="0"/>
              <a:t>מילות קישור נלוות:</a:t>
            </a:r>
          </a:p>
          <a:p>
            <a:r>
              <a:rPr lang="he-IL" dirty="0" smtClean="0"/>
              <a:t>החשוב מכל, מעל </a:t>
            </a:r>
            <a:r>
              <a:rPr lang="he-IL" dirty="0" err="1" smtClean="0"/>
              <a:t>הכל</a:t>
            </a:r>
            <a:r>
              <a:rPr lang="he-IL" dirty="0" smtClean="0"/>
              <a:t>, ראשית, שני, שלישי, אחרון...</a:t>
            </a:r>
          </a:p>
          <a:p>
            <a:pPr marL="0" indent="0">
              <a:buNone/>
            </a:pPr>
            <a:r>
              <a:rPr lang="he-IL" dirty="0" smtClean="0"/>
              <a:t>העיקרי, המזערי....</a:t>
            </a:r>
            <a:endParaRPr lang="he-IL" dirty="0"/>
          </a:p>
        </p:txBody>
      </p:sp>
      <p:sp>
        <p:nvSpPr>
          <p:cNvPr id="6" name="מלבן 5"/>
          <p:cNvSpPr/>
          <p:nvPr/>
        </p:nvSpPr>
        <p:spPr>
          <a:xfrm rot="665886">
            <a:off x="7596864" y="1699972"/>
            <a:ext cx="432048" cy="4536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מלבן 6"/>
          <p:cNvSpPr/>
          <p:nvPr/>
        </p:nvSpPr>
        <p:spPr>
          <a:xfrm rot="665886">
            <a:off x="6144186" y="1657511"/>
            <a:ext cx="432048" cy="4536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p:cNvSpPr/>
          <p:nvPr/>
        </p:nvSpPr>
        <p:spPr>
          <a:xfrm>
            <a:off x="6732240" y="2204864"/>
            <a:ext cx="1224136"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p:cNvSpPr/>
          <p:nvPr/>
        </p:nvSpPr>
        <p:spPr>
          <a:xfrm>
            <a:off x="6552220" y="3212976"/>
            <a:ext cx="1224136"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9"/>
          <p:cNvSpPr/>
          <p:nvPr/>
        </p:nvSpPr>
        <p:spPr>
          <a:xfrm>
            <a:off x="6396741" y="4122979"/>
            <a:ext cx="1224136"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p:cNvSpPr/>
          <p:nvPr/>
        </p:nvSpPr>
        <p:spPr>
          <a:xfrm>
            <a:off x="6181926" y="5157192"/>
            <a:ext cx="1224136" cy="2880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TextBox 11"/>
          <p:cNvSpPr txBox="1"/>
          <p:nvPr/>
        </p:nvSpPr>
        <p:spPr>
          <a:xfrm>
            <a:off x="2124068" y="404664"/>
            <a:ext cx="5101105" cy="646331"/>
          </a:xfrm>
          <a:prstGeom prst="rect">
            <a:avLst/>
          </a:prstGeom>
          <a:noFill/>
        </p:spPr>
        <p:txBody>
          <a:bodyPr wrap="square" rtlCol="1">
            <a:spAutoFit/>
          </a:bodyPr>
          <a:lstStyle/>
          <a:p>
            <a:r>
              <a:rPr lang="he-IL" sz="3600" b="1" u="sng" dirty="0"/>
              <a:t>מיומנות הדירוג:</a:t>
            </a:r>
          </a:p>
        </p:txBody>
      </p:sp>
    </p:spTree>
    <p:extLst>
      <p:ext uri="{BB962C8B-B14F-4D97-AF65-F5344CB8AC3E}">
        <p14:creationId xmlns:p14="http://schemas.microsoft.com/office/powerpoint/2010/main" xmlns="" val="1423531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עוגת הפאי</a:t>
            </a:r>
            <a:endParaRPr lang="he-IL" dirty="0"/>
          </a:p>
        </p:txBody>
      </p:sp>
      <p:sp>
        <p:nvSpPr>
          <p:cNvPr id="3" name="מציין מיקום תוכן 2"/>
          <p:cNvSpPr>
            <a:spLocks noGrp="1"/>
          </p:cNvSpPr>
          <p:nvPr>
            <p:ph idx="1"/>
          </p:nvPr>
        </p:nvSpPr>
        <p:spPr/>
        <p:txBody>
          <a:bodyPr>
            <a:normAutofit/>
          </a:bodyPr>
          <a:lstStyle/>
          <a:p>
            <a:r>
              <a:rPr lang="he-IL" dirty="0" smtClean="0"/>
              <a:t>הערכת מצב באופן יחסי:</a:t>
            </a:r>
          </a:p>
          <a:p>
            <a:pPr marL="0" indent="0">
              <a:buNone/>
            </a:pPr>
            <a:r>
              <a:rPr lang="he-IL" dirty="0" smtClean="0"/>
              <a:t>מתאים לניתוח דמות בסיפור </a:t>
            </a:r>
          </a:p>
          <a:p>
            <a:pPr marL="0" indent="0">
              <a:buNone/>
            </a:pPr>
            <a:r>
              <a:rPr lang="he-IL" dirty="0" smtClean="0"/>
              <a:t>עפ"י תכונות ורגשות.</a:t>
            </a:r>
          </a:p>
          <a:p>
            <a:pPr marL="0" indent="0">
              <a:buNone/>
            </a:pPr>
            <a:endParaRPr lang="he-IL" dirty="0"/>
          </a:p>
          <a:p>
            <a:pPr marL="0" indent="0">
              <a:buNone/>
            </a:pPr>
            <a:r>
              <a:rPr lang="he-IL" b="1" u="sng" dirty="0" smtClean="0"/>
              <a:t>מילות קישור נלוות:</a:t>
            </a:r>
          </a:p>
          <a:p>
            <a:pPr marL="0" indent="0">
              <a:buNone/>
            </a:pPr>
            <a:r>
              <a:rPr lang="he-IL" dirty="0" smtClean="0"/>
              <a:t>התכונה המרכזית, המשנית.</a:t>
            </a:r>
          </a:p>
          <a:p>
            <a:pPr marL="0" indent="0">
              <a:buNone/>
            </a:pPr>
            <a:r>
              <a:rPr lang="he-IL" dirty="0" smtClean="0"/>
              <a:t>התכונה הבולטת...</a:t>
            </a:r>
          </a:p>
          <a:p>
            <a:pPr marL="0" indent="0">
              <a:buNone/>
            </a:pPr>
            <a:r>
              <a:rPr lang="he-IL" dirty="0" smtClean="0"/>
              <a:t>התכונה הדומיננטית....</a:t>
            </a:r>
          </a:p>
        </p:txBody>
      </p:sp>
      <p:sp>
        <p:nvSpPr>
          <p:cNvPr id="4" name="אליפסה 3"/>
          <p:cNvSpPr/>
          <p:nvPr/>
        </p:nvSpPr>
        <p:spPr>
          <a:xfrm>
            <a:off x="276821" y="1412776"/>
            <a:ext cx="3816424" cy="3960440"/>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אליפסה 4"/>
          <p:cNvSpPr/>
          <p:nvPr/>
        </p:nvSpPr>
        <p:spPr>
          <a:xfrm>
            <a:off x="1536961" y="2744924"/>
            <a:ext cx="1296144" cy="1296144"/>
          </a:xfrm>
          <a:prstGeom prst="ellipse">
            <a:avLst/>
          </a:prstGeom>
          <a:noFill/>
          <a:ln w="762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7" name="מחבר ישר 6"/>
          <p:cNvCxnSpPr>
            <a:stCxn id="5" idx="0"/>
            <a:endCxn id="4" idx="0"/>
          </p:cNvCxnSpPr>
          <p:nvPr/>
        </p:nvCxnSpPr>
        <p:spPr>
          <a:xfrm flipV="1">
            <a:off x="2185033" y="1412776"/>
            <a:ext cx="0" cy="1332148"/>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9" name="מחבר ישר 8"/>
          <p:cNvCxnSpPr>
            <a:stCxn id="4" idx="6"/>
          </p:cNvCxnSpPr>
          <p:nvPr/>
        </p:nvCxnSpPr>
        <p:spPr>
          <a:xfrm flipH="1">
            <a:off x="2807584" y="3392996"/>
            <a:ext cx="1285661" cy="252028"/>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993976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שלד הדג- סיבה ותוצאה</a:t>
            </a:r>
            <a:endParaRPr lang="he-IL" dirty="0"/>
          </a:p>
        </p:txBody>
      </p:sp>
      <p:sp>
        <p:nvSpPr>
          <p:cNvPr id="3" name="מציין מיקום תוכן 2"/>
          <p:cNvSpPr>
            <a:spLocks noGrp="1"/>
          </p:cNvSpPr>
          <p:nvPr>
            <p:ph idx="1"/>
          </p:nvPr>
        </p:nvSpPr>
        <p:spPr>
          <a:xfrm>
            <a:off x="457200" y="1600201"/>
            <a:ext cx="8229600" cy="3989040"/>
          </a:xfrm>
        </p:spPr>
        <p:txBody>
          <a:bodyPr/>
          <a:lstStyle/>
          <a:p>
            <a:endParaRPr lang="he-IL" dirty="0"/>
          </a:p>
        </p:txBody>
      </p:sp>
      <p:sp>
        <p:nvSpPr>
          <p:cNvPr id="4" name="מלבן 3"/>
          <p:cNvSpPr/>
          <p:nvPr/>
        </p:nvSpPr>
        <p:spPr>
          <a:xfrm>
            <a:off x="6444208" y="2060848"/>
            <a:ext cx="1152128" cy="30963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6" name="מחבר ישר 5"/>
          <p:cNvCxnSpPr>
            <a:stCxn id="4" idx="1"/>
          </p:cNvCxnSpPr>
          <p:nvPr/>
        </p:nvCxnSpPr>
        <p:spPr>
          <a:xfrm flipH="1">
            <a:off x="1115616" y="3609020"/>
            <a:ext cx="5328592" cy="0"/>
          </a:xfrm>
          <a:prstGeom prst="line">
            <a:avLst/>
          </a:prstGeom>
          <a:ln w="57150"/>
        </p:spPr>
        <p:style>
          <a:lnRef idx="1">
            <a:schemeClr val="accent5"/>
          </a:lnRef>
          <a:fillRef idx="0">
            <a:schemeClr val="accent5"/>
          </a:fillRef>
          <a:effectRef idx="0">
            <a:schemeClr val="accent5"/>
          </a:effectRef>
          <a:fontRef idx="minor">
            <a:schemeClr val="tx1"/>
          </a:fontRef>
        </p:style>
      </p:cxnSp>
      <p:cxnSp>
        <p:nvCxnSpPr>
          <p:cNvPr id="8" name="מחבר ישר 7"/>
          <p:cNvCxnSpPr/>
          <p:nvPr/>
        </p:nvCxnSpPr>
        <p:spPr>
          <a:xfrm flipH="1" flipV="1">
            <a:off x="4283968" y="2060848"/>
            <a:ext cx="2160240" cy="1548172"/>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0" name="מחבר ישר 9"/>
          <p:cNvCxnSpPr/>
          <p:nvPr/>
        </p:nvCxnSpPr>
        <p:spPr>
          <a:xfrm>
            <a:off x="6444208" y="3609020"/>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מחבר ישר 11"/>
          <p:cNvCxnSpPr>
            <a:stCxn id="4" idx="1"/>
          </p:cNvCxnSpPr>
          <p:nvPr/>
        </p:nvCxnSpPr>
        <p:spPr>
          <a:xfrm flipH="1">
            <a:off x="4788024" y="3609020"/>
            <a:ext cx="1656184" cy="169218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4" name="מחבר ישר 13"/>
          <p:cNvCxnSpPr/>
          <p:nvPr/>
        </p:nvCxnSpPr>
        <p:spPr>
          <a:xfrm>
            <a:off x="1907704" y="2132856"/>
            <a:ext cx="1512168" cy="147616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 name="מחבר ישר 16"/>
          <p:cNvCxnSpPr/>
          <p:nvPr/>
        </p:nvCxnSpPr>
        <p:spPr>
          <a:xfrm flipH="1">
            <a:off x="1691680" y="3609020"/>
            <a:ext cx="1728192" cy="1404156"/>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9" name="מחבר ישר 18"/>
          <p:cNvCxnSpPr/>
          <p:nvPr/>
        </p:nvCxnSpPr>
        <p:spPr>
          <a:xfrm flipH="1">
            <a:off x="4139952" y="2708920"/>
            <a:ext cx="1008112"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מחבר ישר 20"/>
          <p:cNvCxnSpPr/>
          <p:nvPr/>
        </p:nvCxnSpPr>
        <p:spPr>
          <a:xfrm flipH="1">
            <a:off x="3995936" y="3140968"/>
            <a:ext cx="18002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691680" y="5877272"/>
            <a:ext cx="4896544" cy="646331"/>
          </a:xfrm>
          <a:prstGeom prst="rect">
            <a:avLst/>
          </a:prstGeom>
          <a:noFill/>
        </p:spPr>
        <p:txBody>
          <a:bodyPr wrap="square" rtlCol="1">
            <a:spAutoFit/>
          </a:bodyPr>
          <a:lstStyle/>
          <a:p>
            <a:r>
              <a:rPr lang="he-IL" b="1" u="sng" dirty="0" smtClean="0"/>
              <a:t>מילות קישור נלוות</a:t>
            </a:r>
            <a:r>
              <a:rPr lang="he-IL" b="1" dirty="0" smtClean="0"/>
              <a:t>: ולכן, בעקבות, היות ו... כתוצאה מכך....</a:t>
            </a:r>
            <a:endParaRPr lang="he-IL" b="1" dirty="0"/>
          </a:p>
        </p:txBody>
      </p:sp>
    </p:spTree>
    <p:extLst>
      <p:ext uri="{BB962C8B-B14F-4D97-AF65-F5344CB8AC3E}">
        <p14:creationId xmlns:p14="http://schemas.microsoft.com/office/powerpoint/2010/main" xmlns="" val="789795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הזווית הישרה : השלכות</a:t>
            </a:r>
            <a:endParaRPr lang="he-IL" dirty="0"/>
          </a:p>
        </p:txBody>
      </p:sp>
      <p:sp>
        <p:nvSpPr>
          <p:cNvPr id="3" name="מציין מיקום תוכן 2"/>
          <p:cNvSpPr>
            <a:spLocks noGrp="1"/>
          </p:cNvSpPr>
          <p:nvPr>
            <p:ph idx="1"/>
          </p:nvPr>
        </p:nvSpPr>
        <p:spPr/>
        <p:txBody>
          <a:bodyPr/>
          <a:lstStyle/>
          <a:p>
            <a:endParaRPr lang="he-IL" dirty="0"/>
          </a:p>
        </p:txBody>
      </p:sp>
      <p:sp>
        <p:nvSpPr>
          <p:cNvPr id="4" name="חץ למעלה 3"/>
          <p:cNvSpPr/>
          <p:nvPr/>
        </p:nvSpPr>
        <p:spPr>
          <a:xfrm rot="5400000">
            <a:off x="2771800" y="1057847"/>
            <a:ext cx="2376264" cy="424847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חץ למטה 4"/>
          <p:cNvSpPr/>
          <p:nvPr/>
        </p:nvSpPr>
        <p:spPr>
          <a:xfrm>
            <a:off x="539552" y="2570015"/>
            <a:ext cx="1728192" cy="3600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7" name="מחבר ישר 6"/>
          <p:cNvCxnSpPr/>
          <p:nvPr/>
        </p:nvCxnSpPr>
        <p:spPr>
          <a:xfrm>
            <a:off x="6228184" y="2708920"/>
            <a:ext cx="2088232" cy="0"/>
          </a:xfrm>
          <a:prstGeom prst="line">
            <a:avLst/>
          </a:prstGeom>
        </p:spPr>
        <p:style>
          <a:lnRef idx="3">
            <a:schemeClr val="dk1"/>
          </a:lnRef>
          <a:fillRef idx="0">
            <a:schemeClr val="dk1"/>
          </a:fillRef>
          <a:effectRef idx="2">
            <a:schemeClr val="dk1"/>
          </a:effectRef>
          <a:fontRef idx="minor">
            <a:schemeClr val="tx1"/>
          </a:fontRef>
        </p:style>
      </p:cxnSp>
      <p:cxnSp>
        <p:nvCxnSpPr>
          <p:cNvPr id="8" name="מחבר ישר 7"/>
          <p:cNvCxnSpPr/>
          <p:nvPr/>
        </p:nvCxnSpPr>
        <p:spPr>
          <a:xfrm>
            <a:off x="6300192" y="3068960"/>
            <a:ext cx="2088232" cy="0"/>
          </a:xfrm>
          <a:prstGeom prst="line">
            <a:avLst/>
          </a:prstGeom>
        </p:spPr>
        <p:style>
          <a:lnRef idx="3">
            <a:schemeClr val="dk1"/>
          </a:lnRef>
          <a:fillRef idx="0">
            <a:schemeClr val="dk1"/>
          </a:fillRef>
          <a:effectRef idx="2">
            <a:schemeClr val="dk1"/>
          </a:effectRef>
          <a:fontRef idx="minor">
            <a:schemeClr val="tx1"/>
          </a:fontRef>
        </p:style>
      </p:cxnSp>
      <p:cxnSp>
        <p:nvCxnSpPr>
          <p:cNvPr id="9" name="מחבר ישר 8"/>
          <p:cNvCxnSpPr/>
          <p:nvPr/>
        </p:nvCxnSpPr>
        <p:spPr>
          <a:xfrm>
            <a:off x="6228184" y="3429000"/>
            <a:ext cx="2088232" cy="0"/>
          </a:xfrm>
          <a:prstGeom prst="line">
            <a:avLst/>
          </a:prstGeom>
        </p:spPr>
        <p:style>
          <a:lnRef idx="3">
            <a:schemeClr val="dk1"/>
          </a:lnRef>
          <a:fillRef idx="0">
            <a:schemeClr val="dk1"/>
          </a:fillRef>
          <a:effectRef idx="2">
            <a:schemeClr val="dk1"/>
          </a:effectRef>
          <a:fontRef idx="minor">
            <a:schemeClr val="tx1"/>
          </a:fontRef>
        </p:style>
      </p:cxnSp>
      <p:cxnSp>
        <p:nvCxnSpPr>
          <p:cNvPr id="10" name="מחבר ישר 9"/>
          <p:cNvCxnSpPr/>
          <p:nvPr/>
        </p:nvCxnSpPr>
        <p:spPr>
          <a:xfrm>
            <a:off x="539552" y="6381328"/>
            <a:ext cx="2088232" cy="0"/>
          </a:xfrm>
          <a:prstGeom prst="line">
            <a:avLst/>
          </a:prstGeom>
        </p:spPr>
        <p:style>
          <a:lnRef idx="3">
            <a:schemeClr val="dk1"/>
          </a:lnRef>
          <a:fillRef idx="0">
            <a:schemeClr val="dk1"/>
          </a:fillRef>
          <a:effectRef idx="2">
            <a:schemeClr val="dk1"/>
          </a:effectRef>
          <a:fontRef idx="minor">
            <a:schemeClr val="tx1"/>
          </a:fontRef>
        </p:style>
      </p:cxnSp>
      <p:cxnSp>
        <p:nvCxnSpPr>
          <p:cNvPr id="11" name="מחבר ישר 10"/>
          <p:cNvCxnSpPr/>
          <p:nvPr/>
        </p:nvCxnSpPr>
        <p:spPr>
          <a:xfrm>
            <a:off x="467544" y="6669360"/>
            <a:ext cx="2088232"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7323097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קירבה">
  <a:themeElements>
    <a:clrScheme name="קירבה">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קירבה">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120</TotalTime>
  <Words>448</Words>
  <Application>Microsoft Office PowerPoint</Application>
  <PresentationFormat>‫הצגה על המסך (4:3)</PresentationFormat>
  <Paragraphs>43</Paragraphs>
  <Slides>10</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10</vt:i4>
      </vt:variant>
    </vt:vector>
  </HeadingPairs>
  <TitlesOfParts>
    <vt:vector size="11" baseType="lpstr">
      <vt:lpstr>קירבה</vt:lpstr>
      <vt:lpstr>לארגן את השפה         לארגן את השפה</vt:lpstr>
      <vt:lpstr>תובנות על הדרך...</vt:lpstr>
      <vt:lpstr>החיפוש אחר מענה...</vt:lpstr>
      <vt:lpstr>מצאתי!</vt:lpstr>
      <vt:lpstr>יתרונות</vt:lpstr>
      <vt:lpstr>שקופית 6</vt:lpstr>
      <vt:lpstr>שקופית 7</vt:lpstr>
      <vt:lpstr>עוגת הפאי</vt:lpstr>
      <vt:lpstr>שלד הדג- סיבה ותוצאה</vt:lpstr>
      <vt:lpstr>הזווית הישרה : השלכות</vt:lpstr>
    </vt:vector>
  </TitlesOfParts>
  <Company>סימן טוב</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לארגן את השפה         מלכה סימן-טוב</dc:title>
  <dc:creator>משפחת</dc:creator>
  <cp:lastModifiedBy>מחשב</cp:lastModifiedBy>
  <cp:revision>7</cp:revision>
  <dcterms:created xsi:type="dcterms:W3CDTF">2016-12-11T17:51:47Z</dcterms:created>
  <dcterms:modified xsi:type="dcterms:W3CDTF">2021-04-14T08:17:32Z</dcterms:modified>
</cp:coreProperties>
</file>